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ileron" panose="020B0604020202020204" charset="0"/>
      <p:regular r:id="rId13"/>
    </p:embeddedFont>
    <p:embeddedFont>
      <p:font typeface="Aptos Narrow" panose="020B0004020202020204" pitchFamily="34" charset="0"/>
      <p:regular r:id="rId14"/>
      <p:bold r:id="rId15"/>
      <p:italic r:id="rId16"/>
      <p:boldItalic r:id="rId17"/>
    </p:embeddedFont>
    <p:embeddedFont>
      <p:font typeface="Archivo Black" panose="020B0604020202020204" charset="0"/>
      <p:regular r:id="rId18"/>
    </p:embeddedFont>
    <p:embeddedFont>
      <p:font typeface="Blacker Sans Text Bold" panose="020B0604020202020204" charset="0"/>
      <p:regular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Lora Bold" panose="020B0604020202020204" charset="0"/>
      <p:regular r:id="rId22"/>
    </p:embeddedFont>
    <p:embeddedFont>
      <p:font typeface="Times New Roman Bold" panose="02020803070505020304" pitchFamily="18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1841"/>
            <a:ext cx="1290174" cy="10529321"/>
            <a:chOff x="0" y="0"/>
            <a:chExt cx="121020" cy="987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020" cy="987664"/>
            </a:xfrm>
            <a:custGeom>
              <a:avLst/>
              <a:gdLst/>
              <a:ahLst/>
              <a:cxnLst/>
              <a:rect l="l" t="t" r="r" b="b"/>
              <a:pathLst>
                <a:path w="121020" h="987664">
                  <a:moveTo>
                    <a:pt x="0" y="0"/>
                  </a:moveTo>
                  <a:lnTo>
                    <a:pt x="121020" y="0"/>
                  </a:lnTo>
                  <a:lnTo>
                    <a:pt x="121020" y="987664"/>
                  </a:lnTo>
                  <a:lnTo>
                    <a:pt x="0" y="987664"/>
                  </a:lnTo>
                  <a:close/>
                </a:path>
              </a:pathLst>
            </a:custGeom>
            <a:solidFill>
              <a:srgbClr val="F6680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1020" cy="1025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917705" y="2383926"/>
            <a:ext cx="4884708" cy="3411454"/>
            <a:chOff x="0" y="0"/>
            <a:chExt cx="458192" cy="3199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8192" cy="319999"/>
            </a:xfrm>
            <a:custGeom>
              <a:avLst/>
              <a:gdLst/>
              <a:ahLst/>
              <a:cxnLst/>
              <a:rect l="l" t="t" r="r" b="b"/>
              <a:pathLst>
                <a:path w="458192" h="319999">
                  <a:moveTo>
                    <a:pt x="0" y="0"/>
                  </a:moveTo>
                  <a:lnTo>
                    <a:pt x="458192" y="0"/>
                  </a:lnTo>
                  <a:lnTo>
                    <a:pt x="458192" y="319999"/>
                  </a:lnTo>
                  <a:lnTo>
                    <a:pt x="0" y="319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58192" cy="358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078995" y="2622715"/>
            <a:ext cx="487147" cy="2933875"/>
            <a:chOff x="0" y="0"/>
            <a:chExt cx="45695" cy="2752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695" cy="275201"/>
            </a:xfrm>
            <a:custGeom>
              <a:avLst/>
              <a:gdLst/>
              <a:ahLst/>
              <a:cxnLst/>
              <a:rect l="l" t="t" r="r" b="b"/>
              <a:pathLst>
                <a:path w="45695" h="275201">
                  <a:moveTo>
                    <a:pt x="0" y="0"/>
                  </a:moveTo>
                  <a:lnTo>
                    <a:pt x="45695" y="0"/>
                  </a:lnTo>
                  <a:lnTo>
                    <a:pt x="45695" y="275201"/>
                  </a:lnTo>
                  <a:lnTo>
                    <a:pt x="0" y="275201"/>
                  </a:lnTo>
                  <a:close/>
                </a:path>
              </a:pathLst>
            </a:custGeom>
            <a:solidFill>
              <a:srgbClr val="F6680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5695" cy="313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285730" y="0"/>
            <a:ext cx="2383926" cy="2383926"/>
          </a:xfrm>
          <a:custGeom>
            <a:avLst/>
            <a:gdLst/>
            <a:ahLst/>
            <a:cxnLst/>
            <a:rect l="l" t="t" r="r" b="b"/>
            <a:pathLst>
              <a:path w="2383926" h="2383926">
                <a:moveTo>
                  <a:pt x="0" y="0"/>
                </a:moveTo>
                <a:lnTo>
                  <a:pt x="2383926" y="0"/>
                </a:lnTo>
                <a:lnTo>
                  <a:pt x="2383926" y="2383926"/>
                </a:lnTo>
                <a:lnTo>
                  <a:pt x="0" y="2383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>
            <a:off x="1383367" y="1191963"/>
            <a:ext cx="11602435" cy="6445797"/>
          </a:xfrm>
          <a:custGeom>
            <a:avLst/>
            <a:gdLst/>
            <a:ahLst/>
            <a:cxnLst/>
            <a:rect l="l" t="t" r="r" b="b"/>
            <a:pathLst>
              <a:path w="11602435" h="6445797">
                <a:moveTo>
                  <a:pt x="0" y="0"/>
                </a:moveTo>
                <a:lnTo>
                  <a:pt x="11602435" y="0"/>
                </a:lnTo>
                <a:lnTo>
                  <a:pt x="11602435" y="6445797"/>
                </a:lnTo>
                <a:lnTo>
                  <a:pt x="0" y="6445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2029411" y="7208965"/>
            <a:ext cx="10726839" cy="198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b="1" dirty="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Importance-Performance Analysis </a:t>
            </a:r>
          </a:p>
          <a:p>
            <a:pPr algn="just">
              <a:lnSpc>
                <a:spcPts val="4199"/>
              </a:lnSpc>
            </a:pPr>
            <a:endParaRPr lang="en-US" sz="2999" b="1" dirty="0">
              <a:solidFill>
                <a:srgbClr val="000000"/>
              </a:solidFill>
              <a:latin typeface="Lora Bold"/>
              <a:ea typeface="Lora Bold"/>
              <a:cs typeface="Lora Bold"/>
              <a:sym typeface="Lora Bold"/>
            </a:endParaRPr>
          </a:p>
          <a:p>
            <a:pPr algn="just">
              <a:lnSpc>
                <a:spcPts val="4199"/>
              </a:lnSpc>
            </a:pPr>
            <a:r>
              <a:rPr lang="en-US" sz="2999" b="1" dirty="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Mercer University Data Analysis using Parent Samples </a:t>
            </a:r>
          </a:p>
          <a:p>
            <a:pPr algn="r">
              <a:lnSpc>
                <a:spcPts val="2799"/>
              </a:lnSpc>
            </a:pPr>
            <a:endParaRPr lang="en-US" sz="2999" b="1" dirty="0">
              <a:solidFill>
                <a:srgbClr val="000000"/>
              </a:solidFill>
              <a:latin typeface="Lora Bold"/>
              <a:ea typeface="Lora Bold"/>
              <a:cs typeface="Lora Bold"/>
              <a:sym typeface="Lor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029411" y="8864093"/>
            <a:ext cx="6726407" cy="42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By: Yasika Mahesh Sawant</a:t>
            </a: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85698" y="2916563"/>
            <a:ext cx="4453873" cy="445387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0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8413" y="0"/>
            <a:ext cx="7064222" cy="10287000"/>
            <a:chOff x="0" y="0"/>
            <a:chExt cx="9418963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7066" r="27066"/>
            <a:stretch>
              <a:fillRect/>
            </a:stretch>
          </p:blipFill>
          <p:spPr>
            <a:xfrm>
              <a:off x="0" y="0"/>
              <a:ext cx="9418963" cy="137160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5867687" y="3098552"/>
            <a:ext cx="4089895" cy="40898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4189195"/>
            <a:ext cx="848413" cy="1908610"/>
            <a:chOff x="0" y="0"/>
            <a:chExt cx="223450" cy="5026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3450" cy="502679"/>
            </a:xfrm>
            <a:custGeom>
              <a:avLst/>
              <a:gdLst/>
              <a:ahLst/>
              <a:cxnLst/>
              <a:rect l="l" t="t" r="r" b="b"/>
              <a:pathLst>
                <a:path w="223450" h="502679">
                  <a:moveTo>
                    <a:pt x="0" y="0"/>
                  </a:moveTo>
                  <a:lnTo>
                    <a:pt x="223450" y="0"/>
                  </a:lnTo>
                  <a:lnTo>
                    <a:pt x="223450" y="502679"/>
                  </a:lnTo>
                  <a:lnTo>
                    <a:pt x="0" y="502679"/>
                  </a:lnTo>
                  <a:close/>
                </a:path>
              </a:pathLst>
            </a:custGeom>
            <a:solidFill>
              <a:srgbClr val="FFCE0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3450" cy="540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679626" y="51985"/>
            <a:ext cx="2608374" cy="1439710"/>
          </a:xfrm>
          <a:custGeom>
            <a:avLst/>
            <a:gdLst/>
            <a:ahLst/>
            <a:cxnLst/>
            <a:rect l="l" t="t" r="r" b="b"/>
            <a:pathLst>
              <a:path w="2608374" h="1439710">
                <a:moveTo>
                  <a:pt x="0" y="0"/>
                </a:moveTo>
                <a:lnTo>
                  <a:pt x="2608374" y="0"/>
                </a:lnTo>
                <a:lnTo>
                  <a:pt x="2608374" y="1439711"/>
                </a:lnTo>
                <a:lnTo>
                  <a:pt x="0" y="143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13" t="-5912" r="-261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6038515" y="4806177"/>
            <a:ext cx="3625626" cy="163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9"/>
              </a:lnSpc>
            </a:pPr>
            <a:r>
              <a:rPr lang="en-US" sz="58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  <a:p>
            <a:pPr algn="ctr">
              <a:lnSpc>
                <a:spcPts val="5899"/>
              </a:lnSpc>
            </a:pPr>
            <a:endParaRPr lang="en-US" sz="5899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39571" y="1516380"/>
            <a:ext cx="7910519" cy="883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just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Analyzing data based on Importance- Performance it concludes that amongst all the 4 quadrants the </a:t>
            </a:r>
            <a:r>
              <a:rPr lang="en-US" sz="23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High Importance &amp; Low Performanc</a:t>
            </a:r>
            <a:r>
              <a:rPr lang="en-US" sz="2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resources are crucial for students but falls short in  performance.</a:t>
            </a:r>
          </a:p>
          <a:p>
            <a:pPr marL="518157" lvl="1" indent="-259078" algn="just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 Location, High Graduation Rate and Parents agreeing are highly valued by students and performing great which lies in a </a:t>
            </a:r>
            <a:r>
              <a:rPr lang="en-US" sz="23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High Importance - High Performance quadrant</a:t>
            </a:r>
            <a:r>
              <a:rPr lang="en-US" sz="2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518157" lvl="1" indent="-259078" algn="just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Whereas, Cost of Attendance and Right size which lies in a </a:t>
            </a:r>
            <a:r>
              <a:rPr lang="en-US" sz="23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High Importance - low Performance quadrant</a:t>
            </a:r>
            <a:r>
              <a:rPr lang="en-US" sz="2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not meeting as per students satisfaction.</a:t>
            </a:r>
          </a:p>
          <a:p>
            <a:pPr marL="518157" lvl="1" indent="-259078" algn="just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other quadrants with LI-LP and LI-HP are not too concerned or not too important for students while taking admissions.</a:t>
            </a:r>
          </a:p>
          <a:p>
            <a:pPr marL="518157" lvl="1" indent="-259078" algn="just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scatter chart, with its four quadrants and 45-degree line, helps to visualize and interpret the Importance-Performance Analysis by illustrating how different factors align with their importance and performance levels.</a:t>
            </a:r>
          </a:p>
          <a:p>
            <a:pPr algn="just">
              <a:lnSpc>
                <a:spcPts val="3359"/>
              </a:lnSpc>
            </a:pPr>
            <a:endParaRPr lang="en-US" sz="23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114800" cy="10287000"/>
            <a:chOff x="0" y="0"/>
            <a:chExt cx="108373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3733" cy="2709333"/>
            </a:xfrm>
            <a:custGeom>
              <a:avLst/>
              <a:gdLst/>
              <a:ahLst/>
              <a:cxnLst/>
              <a:rect l="l" t="t" r="r" b="b"/>
              <a:pathLst>
                <a:path w="1083733" h="2709333">
                  <a:moveTo>
                    <a:pt x="0" y="0"/>
                  </a:moveTo>
                  <a:lnTo>
                    <a:pt x="1083733" y="0"/>
                  </a:lnTo>
                  <a:lnTo>
                    <a:pt x="108373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837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45159" y="0"/>
            <a:ext cx="10535933" cy="10287000"/>
            <a:chOff x="0" y="0"/>
            <a:chExt cx="14047910" cy="1291343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7239" r="10597"/>
            <a:stretch>
              <a:fillRect/>
            </a:stretch>
          </p:blipFill>
          <p:spPr>
            <a:xfrm>
              <a:off x="0" y="0"/>
              <a:ext cx="14047910" cy="12913433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8463923" y="4848946"/>
            <a:ext cx="8795377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11482174-907D-C79A-73C7-5B72AF69892D}"/>
              </a:ext>
            </a:extLst>
          </p:cNvPr>
          <p:cNvSpPr/>
          <p:nvPr/>
        </p:nvSpPr>
        <p:spPr>
          <a:xfrm>
            <a:off x="14859000" y="51984"/>
            <a:ext cx="3429000" cy="1738715"/>
          </a:xfrm>
          <a:custGeom>
            <a:avLst/>
            <a:gdLst/>
            <a:ahLst/>
            <a:cxnLst/>
            <a:rect l="l" t="t" r="r" b="b"/>
            <a:pathLst>
              <a:path w="2608374" h="1439710">
                <a:moveTo>
                  <a:pt x="0" y="0"/>
                </a:moveTo>
                <a:lnTo>
                  <a:pt x="2608374" y="0"/>
                </a:lnTo>
                <a:lnTo>
                  <a:pt x="2608374" y="1439711"/>
                </a:lnTo>
                <a:lnTo>
                  <a:pt x="0" y="143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13" t="-5912" r="-2613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74663" y="7124553"/>
            <a:ext cx="695409" cy="69540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94354" y="7931903"/>
            <a:ext cx="695409" cy="69540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663424" y="6352944"/>
            <a:ext cx="695409" cy="69540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5808943" y="7249407"/>
            <a:ext cx="466230" cy="445038"/>
          </a:xfrm>
          <a:custGeom>
            <a:avLst/>
            <a:gdLst/>
            <a:ahLst/>
            <a:cxnLst/>
            <a:rect l="l" t="t" r="r" b="b"/>
            <a:pathLst>
              <a:path w="466230" h="445038">
                <a:moveTo>
                  <a:pt x="0" y="0"/>
                </a:moveTo>
                <a:lnTo>
                  <a:pt x="466231" y="0"/>
                </a:lnTo>
                <a:lnTo>
                  <a:pt x="466231" y="445038"/>
                </a:lnTo>
                <a:lnTo>
                  <a:pt x="0" y="44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2" name="Group 12"/>
          <p:cNvGrpSpPr/>
          <p:nvPr/>
        </p:nvGrpSpPr>
        <p:grpSpPr>
          <a:xfrm>
            <a:off x="5702806" y="8703513"/>
            <a:ext cx="695409" cy="69540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5" name="Freeform 15"/>
          <p:cNvSpPr/>
          <p:nvPr/>
        </p:nvSpPr>
        <p:spPr>
          <a:xfrm>
            <a:off x="5816601" y="8860489"/>
            <a:ext cx="467820" cy="479146"/>
          </a:xfrm>
          <a:custGeom>
            <a:avLst/>
            <a:gdLst/>
            <a:ahLst/>
            <a:cxnLst/>
            <a:rect l="l" t="t" r="r" b="b"/>
            <a:pathLst>
              <a:path w="467820" h="479146">
                <a:moveTo>
                  <a:pt x="0" y="0"/>
                </a:moveTo>
                <a:lnTo>
                  <a:pt x="467820" y="0"/>
                </a:lnTo>
                <a:lnTo>
                  <a:pt x="467820" y="479146"/>
                </a:lnTo>
                <a:lnTo>
                  <a:pt x="0" y="479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Freeform 16"/>
          <p:cNvSpPr/>
          <p:nvPr/>
        </p:nvSpPr>
        <p:spPr>
          <a:xfrm>
            <a:off x="15892552" y="9554032"/>
            <a:ext cx="2395448" cy="732968"/>
          </a:xfrm>
          <a:custGeom>
            <a:avLst/>
            <a:gdLst/>
            <a:ahLst/>
            <a:cxnLst/>
            <a:rect l="l" t="t" r="r" b="b"/>
            <a:pathLst>
              <a:path w="2395448" h="732968">
                <a:moveTo>
                  <a:pt x="0" y="0"/>
                </a:moveTo>
                <a:lnTo>
                  <a:pt x="2395448" y="0"/>
                </a:lnTo>
                <a:lnTo>
                  <a:pt x="2395448" y="732968"/>
                </a:lnTo>
                <a:lnTo>
                  <a:pt x="0" y="7329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007" b="-400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Freeform 17"/>
          <p:cNvSpPr/>
          <p:nvPr/>
        </p:nvSpPr>
        <p:spPr>
          <a:xfrm>
            <a:off x="0" y="0"/>
            <a:ext cx="18288000" cy="5709415"/>
          </a:xfrm>
          <a:custGeom>
            <a:avLst/>
            <a:gdLst/>
            <a:ahLst/>
            <a:cxnLst/>
            <a:rect l="l" t="t" r="r" b="b"/>
            <a:pathLst>
              <a:path w="18288000" h="5709415">
                <a:moveTo>
                  <a:pt x="0" y="0"/>
                </a:moveTo>
                <a:lnTo>
                  <a:pt x="18288000" y="0"/>
                </a:lnTo>
                <a:lnTo>
                  <a:pt x="18288000" y="5709415"/>
                </a:lnTo>
                <a:lnTo>
                  <a:pt x="0" y="57094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7067" b="-4323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18"/>
          <p:cNvSpPr/>
          <p:nvPr/>
        </p:nvSpPr>
        <p:spPr>
          <a:xfrm>
            <a:off x="5808943" y="6472822"/>
            <a:ext cx="426848" cy="455654"/>
          </a:xfrm>
          <a:custGeom>
            <a:avLst/>
            <a:gdLst/>
            <a:ahLst/>
            <a:cxnLst/>
            <a:rect l="l" t="t" r="r" b="b"/>
            <a:pathLst>
              <a:path w="426848" h="455654">
                <a:moveTo>
                  <a:pt x="0" y="0"/>
                </a:moveTo>
                <a:lnTo>
                  <a:pt x="426849" y="0"/>
                </a:lnTo>
                <a:lnTo>
                  <a:pt x="426849" y="455654"/>
                </a:lnTo>
                <a:lnTo>
                  <a:pt x="0" y="4556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221" t="-24447" r="-25154" b="-3053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Freeform 19"/>
          <p:cNvSpPr/>
          <p:nvPr/>
        </p:nvSpPr>
        <p:spPr>
          <a:xfrm>
            <a:off x="5808943" y="8072333"/>
            <a:ext cx="483135" cy="414550"/>
          </a:xfrm>
          <a:custGeom>
            <a:avLst/>
            <a:gdLst/>
            <a:ahLst/>
            <a:cxnLst/>
            <a:rect l="l" t="t" r="r" b="b"/>
            <a:pathLst>
              <a:path w="483135" h="414550">
                <a:moveTo>
                  <a:pt x="0" y="0"/>
                </a:moveTo>
                <a:lnTo>
                  <a:pt x="483136" y="0"/>
                </a:lnTo>
                <a:lnTo>
                  <a:pt x="483136" y="414550"/>
                </a:lnTo>
                <a:lnTo>
                  <a:pt x="0" y="4145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575" t="-52749" r="-34139" b="-41547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0" name="Group 20"/>
          <p:cNvGrpSpPr/>
          <p:nvPr/>
        </p:nvGrpSpPr>
        <p:grpSpPr>
          <a:xfrm>
            <a:off x="5663424" y="9572811"/>
            <a:ext cx="695409" cy="69540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23" name="Freeform 23"/>
          <p:cNvSpPr/>
          <p:nvPr/>
        </p:nvSpPr>
        <p:spPr>
          <a:xfrm>
            <a:off x="5787161" y="9702634"/>
            <a:ext cx="447937" cy="435764"/>
          </a:xfrm>
          <a:custGeom>
            <a:avLst/>
            <a:gdLst/>
            <a:ahLst/>
            <a:cxnLst/>
            <a:rect l="l" t="t" r="r" b="b"/>
            <a:pathLst>
              <a:path w="447937" h="435764">
                <a:moveTo>
                  <a:pt x="0" y="0"/>
                </a:moveTo>
                <a:lnTo>
                  <a:pt x="447936" y="0"/>
                </a:lnTo>
                <a:lnTo>
                  <a:pt x="447936" y="435764"/>
                </a:lnTo>
                <a:lnTo>
                  <a:pt x="0" y="4357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4" name="TextBox 24"/>
          <p:cNvSpPr txBox="1"/>
          <p:nvPr/>
        </p:nvSpPr>
        <p:spPr>
          <a:xfrm>
            <a:off x="5674663" y="5790581"/>
            <a:ext cx="7502483" cy="60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7"/>
              </a:lnSpc>
            </a:pPr>
            <a:r>
              <a:rPr lang="en-US" sz="3957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Overview of Presentation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68933" y="6510922"/>
            <a:ext cx="4798096" cy="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2399" b="1" dirty="0">
                <a:solidFill>
                  <a:srgbClr val="000000"/>
                </a:solidFill>
                <a:latin typeface="Blacker Sans Text Bold"/>
                <a:ea typeface="Blacker Sans Text Bold"/>
                <a:cs typeface="Blacker Sans Text Bold"/>
                <a:sym typeface="Blacker Sans Text Bold"/>
              </a:rPr>
              <a:t>INTRODUCTION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68933" y="8110433"/>
            <a:ext cx="4798096" cy="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2399" b="1" dirty="0">
                <a:solidFill>
                  <a:srgbClr val="000000"/>
                </a:solidFill>
                <a:latin typeface="Blacker Sans Text Bold"/>
                <a:ea typeface="Blacker Sans Text Bold"/>
                <a:cs typeface="Blacker Sans Text Bold"/>
                <a:sym typeface="Blacker Sans Text Bold"/>
              </a:rPr>
              <a:t>ANALYSIS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668933" y="7287507"/>
            <a:ext cx="4798096" cy="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2399" b="1" dirty="0">
                <a:solidFill>
                  <a:srgbClr val="000000"/>
                </a:solidFill>
                <a:latin typeface="Blacker Sans Text Bold"/>
                <a:ea typeface="Blacker Sans Text Bold"/>
                <a:cs typeface="Blacker Sans Text Bold"/>
                <a:sym typeface="Blacker Sans Text Bold"/>
              </a:rPr>
              <a:t>SURVEY RESULT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68933" y="8885767"/>
            <a:ext cx="6508213" cy="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2399" b="1" dirty="0">
                <a:solidFill>
                  <a:srgbClr val="000000"/>
                </a:solidFill>
                <a:latin typeface="Blacker Sans Text Bold"/>
                <a:ea typeface="Blacker Sans Text Bold"/>
                <a:cs typeface="Blacker Sans Text Bold"/>
                <a:sym typeface="Blacker Sans Text Bold"/>
              </a:rPr>
              <a:t>NEEDS IMPROVEMENT/RECOMMENDATIONS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68933" y="9661102"/>
            <a:ext cx="5435178" cy="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2399" b="1" dirty="0">
                <a:solidFill>
                  <a:srgbClr val="000000"/>
                </a:solidFill>
                <a:latin typeface="Blacker Sans Text Bold"/>
                <a:ea typeface="Blacker Sans Text Bold"/>
                <a:cs typeface="Blacker Sans Text Bold"/>
                <a:sym typeface="Blacker Sans Text Bold"/>
              </a:rPr>
              <a:t>CONCLUSION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4671" y="0"/>
            <a:ext cx="2197320" cy="10426561"/>
            <a:chOff x="0" y="0"/>
            <a:chExt cx="206112" cy="9780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112" cy="978025"/>
            </a:xfrm>
            <a:custGeom>
              <a:avLst/>
              <a:gdLst/>
              <a:ahLst/>
              <a:cxnLst/>
              <a:rect l="l" t="t" r="r" b="b"/>
              <a:pathLst>
                <a:path w="206112" h="978025">
                  <a:moveTo>
                    <a:pt x="0" y="0"/>
                  </a:moveTo>
                  <a:lnTo>
                    <a:pt x="206112" y="0"/>
                  </a:lnTo>
                  <a:lnTo>
                    <a:pt x="206112" y="978025"/>
                  </a:lnTo>
                  <a:lnTo>
                    <a:pt x="0" y="978025"/>
                  </a:lnTo>
                  <a:close/>
                </a:path>
              </a:pathLst>
            </a:custGeom>
            <a:solidFill>
              <a:srgbClr val="0A1112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112" cy="101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10849131" y="2589452"/>
            <a:ext cx="231203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15473693" y="0"/>
            <a:ext cx="2814307" cy="930152"/>
          </a:xfrm>
          <a:custGeom>
            <a:avLst/>
            <a:gdLst/>
            <a:ahLst/>
            <a:cxnLst/>
            <a:rect l="l" t="t" r="r" b="b"/>
            <a:pathLst>
              <a:path w="2814307" h="930152">
                <a:moveTo>
                  <a:pt x="0" y="0"/>
                </a:moveTo>
                <a:lnTo>
                  <a:pt x="2814307" y="0"/>
                </a:lnTo>
                <a:lnTo>
                  <a:pt x="2814307" y="930152"/>
                </a:lnTo>
                <a:lnTo>
                  <a:pt x="0" y="930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0572708" cy="10287000"/>
          </a:xfrm>
          <a:custGeom>
            <a:avLst/>
            <a:gdLst/>
            <a:ahLst/>
            <a:cxnLst/>
            <a:rect l="l" t="t" r="r" b="b"/>
            <a:pathLst>
              <a:path w="10572708" h="10287000">
                <a:moveTo>
                  <a:pt x="0" y="0"/>
                </a:moveTo>
                <a:lnTo>
                  <a:pt x="10572708" y="0"/>
                </a:lnTo>
                <a:lnTo>
                  <a:pt x="105727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973" r="-2297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10849131" y="1357551"/>
            <a:ext cx="8115300" cy="1164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00"/>
              </a:lnSpc>
            </a:pPr>
            <a:r>
              <a:rPr lang="en-US" sz="76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49131" y="2640536"/>
            <a:ext cx="6907651" cy="845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8991" lvl="1" indent="-314496" algn="just">
              <a:lnSpc>
                <a:spcPts val="4078"/>
              </a:lnSpc>
              <a:buFont typeface="Arial"/>
              <a:buChar char="•"/>
            </a:pPr>
            <a:r>
              <a:rPr lang="en-US" sz="2913" spc="-10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survey report presents the findings of an Importance-Performance Analysis (IPA) conducted using IBM SPSS software</a:t>
            </a:r>
          </a:p>
          <a:p>
            <a:pPr marL="628991" lvl="1" indent="-314496" algn="just">
              <a:lnSpc>
                <a:spcPts val="4078"/>
              </a:lnSpc>
              <a:buFont typeface="Arial"/>
              <a:buChar char="•"/>
            </a:pPr>
            <a:r>
              <a:rPr lang="en-US" sz="2913" spc="-10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 focuses on Importance and Performance of various dimensions of Mercer University.  </a:t>
            </a:r>
          </a:p>
          <a:p>
            <a:pPr marL="628991" lvl="1" indent="-314496" algn="just">
              <a:lnSpc>
                <a:spcPts val="3787"/>
              </a:lnSpc>
              <a:buFont typeface="Arial"/>
              <a:buChar char="•"/>
            </a:pPr>
            <a:r>
              <a:rPr lang="en-US" sz="2913" spc="-10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 is to find the key dimensions which needs more attention.</a:t>
            </a:r>
          </a:p>
          <a:p>
            <a:pPr marL="628991" lvl="1" indent="-314496" algn="just">
              <a:lnSpc>
                <a:spcPts val="4078"/>
              </a:lnSpc>
              <a:buFont typeface="Arial"/>
              <a:buChar char="•"/>
            </a:pPr>
            <a:r>
              <a:rPr lang="en-US" sz="2913" spc="-10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IPA framework will guide us in pinpointing which aspects of the university’s operations are most crucial to students and need improvement.</a:t>
            </a:r>
          </a:p>
          <a:p>
            <a:pPr marL="628991" lvl="1" indent="-314496" algn="just">
              <a:lnSpc>
                <a:spcPts val="4078"/>
              </a:lnSpc>
              <a:buFont typeface="Arial"/>
              <a:buChar char="•"/>
            </a:pPr>
            <a:r>
              <a:rPr lang="en-US" sz="2913" spc="-10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Providing recommendation based on the insights. </a:t>
            </a:r>
          </a:p>
          <a:p>
            <a:pPr algn="just">
              <a:lnSpc>
                <a:spcPts val="4078"/>
              </a:lnSpc>
            </a:pPr>
            <a:endParaRPr lang="en-US" sz="2913" spc="-107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3010"/>
              </a:lnSpc>
            </a:pPr>
            <a:endParaRPr lang="en-US" sz="2913" spc="-107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3010"/>
              </a:lnSpc>
            </a:pPr>
            <a:r>
              <a:rPr lang="en-US" sz="2150" spc="-45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41637" y="0"/>
            <a:ext cx="2946363" cy="1287310"/>
          </a:xfrm>
          <a:custGeom>
            <a:avLst/>
            <a:gdLst/>
            <a:ahLst/>
            <a:cxnLst/>
            <a:rect l="l" t="t" r="r" b="b"/>
            <a:pathLst>
              <a:path w="2946363" h="1287310">
                <a:moveTo>
                  <a:pt x="0" y="0"/>
                </a:moveTo>
                <a:lnTo>
                  <a:pt x="2946363" y="0"/>
                </a:lnTo>
                <a:lnTo>
                  <a:pt x="2946363" y="1287310"/>
                </a:lnTo>
                <a:lnTo>
                  <a:pt x="0" y="1287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577" b="-13577"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337394"/>
              </p:ext>
            </p:extLst>
          </p:nvPr>
        </p:nvGraphicFramePr>
        <p:xfrm>
          <a:off x="360119" y="1409700"/>
          <a:ext cx="14143281" cy="7987983"/>
        </p:xfrm>
        <a:graphic>
          <a:graphicData uri="http://schemas.openxmlformats.org/drawingml/2006/table">
            <a:tbl>
              <a:tblPr/>
              <a:tblGrid>
                <a:gridCol w="4273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9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9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8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07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076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3133">
                <a:tc gridSpan="5"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Mercer University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EAD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Mercer University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D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Mercer University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D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Mercer University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D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Mercer University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D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Normalized Scores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EAD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Normalized Scores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38100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048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Survey Questions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EAD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Importance Mean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EAD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Normalized Score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EAD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Performance Mean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EAD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Normalized Score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EAD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Importance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EAD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Performance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E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048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The college has a very good academic reputation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5.19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0.70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5.14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0.28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0.70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0.28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133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The college's graduates get good jobs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5.15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0.62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5.17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0.39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0.62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0.39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048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The college graduates a high percentage of students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5.19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0.70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5.31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0.84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0.70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0.84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023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Importance - The cost of attending the college is a good value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5.17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0.66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4.80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-0.83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0.66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-0.83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3048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The college has a good reputation for its social activities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4.42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-0.77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4.95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-0.34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-0.77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-0.34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133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The college is the right size for my child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4.95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0.24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5.05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0.01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0.24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0.01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133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The college is in a good location for my child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5.00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0.34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5.28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0.73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0.34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0.73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133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I am okay with my child attending the college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5.21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0.74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5.42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1.19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0.74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1.19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41023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The college is highly regarded by my child's teachers/guidance counselor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4.18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-1.22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5.16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0.35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-1.22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0.35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3133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The college has the type of major my child wants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5.44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1.17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5.32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0.87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1.17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0.87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3133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My child has friends attending the college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3.92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-1.71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4.39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-2.15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-1.71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-2.15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50591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The best academic students in my child's high school attend the college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4.05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-1.46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4.63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-1.35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-1.46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-1.35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3133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Mean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BEF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4.82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0.00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5.05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0.00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0.00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0.00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3133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Standard Deviation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BEF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0.527347988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1.00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0.309674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1.00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66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334718" y="59050"/>
            <a:ext cx="7251405" cy="96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63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Survey: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878C54-B1BF-5E2B-57F4-F95DF5997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024538"/>
              </p:ext>
            </p:extLst>
          </p:nvPr>
        </p:nvGraphicFramePr>
        <p:xfrm>
          <a:off x="14652531" y="1763994"/>
          <a:ext cx="3275350" cy="6775583"/>
        </p:xfrm>
        <a:graphic>
          <a:graphicData uri="http://schemas.openxmlformats.org/drawingml/2006/table">
            <a:tbl>
              <a:tblPr/>
              <a:tblGrid>
                <a:gridCol w="3275350">
                  <a:extLst>
                    <a:ext uri="{9D8B030D-6E8A-4147-A177-3AD203B41FA5}">
                      <a16:colId xmlns:a16="http://schemas.microsoft.com/office/drawing/2014/main" val="3669623419"/>
                    </a:ext>
                  </a:extLst>
                </a:gridCol>
              </a:tblGrid>
              <a:tr h="636306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Abbreviations</a:t>
                      </a:r>
                      <a:endParaRPr lang="en-US" sz="1100" dirty="0"/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iblet"/>
                      <a:lightRig rig="flood" dir="t"/>
                    </a:cell3D>
                    <a:solidFill>
                      <a:srgbClr val="FFE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29834"/>
                  </a:ext>
                </a:extLst>
              </a:tr>
              <a:tr h="53399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333399"/>
                          </a:solidFill>
                          <a:effectLst/>
                          <a:latin typeface="Aptos Narrow" panose="020B0004020202020204" pitchFamily="34" charset="0"/>
                        </a:rPr>
                        <a:t>Academic reputation</a:t>
                      </a: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iblet"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280341"/>
                  </a:ext>
                </a:extLst>
              </a:tr>
              <a:tr h="3814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333399"/>
                          </a:solidFill>
                          <a:effectLst/>
                          <a:latin typeface="Aptos Narrow" panose="020B0004020202020204" pitchFamily="34" charset="0"/>
                        </a:rPr>
                        <a:t>Good Jobs</a:t>
                      </a: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iblet"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985970"/>
                  </a:ext>
                </a:extLst>
              </a:tr>
              <a:tr h="6102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333399"/>
                          </a:solidFill>
                          <a:effectLst/>
                          <a:latin typeface="Aptos Narrow" panose="020B0004020202020204" pitchFamily="34" charset="0"/>
                        </a:rPr>
                        <a:t>High graduation Rates</a:t>
                      </a: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iblet"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203604"/>
                  </a:ext>
                </a:extLst>
              </a:tr>
              <a:tr h="6172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333399"/>
                          </a:solidFill>
                          <a:effectLst/>
                          <a:latin typeface="Aptos Narrow" panose="020B0004020202020204" pitchFamily="34" charset="0"/>
                        </a:rPr>
                        <a:t>Cost of Attendance</a:t>
                      </a: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iblet"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248360"/>
                  </a:ext>
                </a:extLst>
              </a:tr>
              <a:tr h="5240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333399"/>
                          </a:solidFill>
                          <a:effectLst/>
                          <a:latin typeface="Aptos Narrow" panose="020B0004020202020204" pitchFamily="34" charset="0"/>
                        </a:rPr>
                        <a:t>Good social activities</a:t>
                      </a: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iblet"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232632"/>
                  </a:ext>
                </a:extLst>
              </a:tr>
              <a:tr h="3858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333399"/>
                          </a:solidFill>
                          <a:effectLst/>
                          <a:latin typeface="Aptos Narrow" panose="020B0004020202020204" pitchFamily="34" charset="0"/>
                        </a:rPr>
                        <a:t>Right Size</a:t>
                      </a: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iblet"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705129"/>
                  </a:ext>
                </a:extLst>
              </a:tr>
              <a:tr h="3858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333399"/>
                          </a:solidFill>
                          <a:effectLst/>
                          <a:latin typeface="Aptos Narrow" panose="020B0004020202020204" pitchFamily="34" charset="0"/>
                        </a:rPr>
                        <a:t>Good Location</a:t>
                      </a: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iblet"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270036"/>
                  </a:ext>
                </a:extLst>
              </a:tr>
              <a:tr h="54013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333399"/>
                          </a:solidFill>
                          <a:effectLst/>
                          <a:latin typeface="Aptos Narrow" panose="020B0004020202020204" pitchFamily="34" charset="0"/>
                        </a:rPr>
                        <a:t>Parents Agreeing</a:t>
                      </a: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iblet"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577254"/>
                  </a:ext>
                </a:extLst>
              </a:tr>
              <a:tr h="6172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333399"/>
                          </a:solidFill>
                          <a:effectLst/>
                          <a:latin typeface="Aptos Narrow" panose="020B0004020202020204" pitchFamily="34" charset="0"/>
                        </a:rPr>
                        <a:t>Highly regarded </a:t>
                      </a: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iblet"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681358"/>
                  </a:ext>
                </a:extLst>
              </a:tr>
              <a:tr h="6172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333399"/>
                          </a:solidFill>
                          <a:effectLst/>
                          <a:latin typeface="Aptos Narrow" panose="020B0004020202020204" pitchFamily="34" charset="0"/>
                        </a:rPr>
                        <a:t>Offers desired major</a:t>
                      </a: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iblet"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02515"/>
                  </a:ext>
                </a:extLst>
              </a:tr>
              <a:tr h="3858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333399"/>
                          </a:solidFill>
                          <a:effectLst/>
                          <a:latin typeface="Aptos Narrow" panose="020B0004020202020204" pitchFamily="34" charset="0"/>
                        </a:rPr>
                        <a:t>Friends attending College</a:t>
                      </a: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iblet"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24094"/>
                  </a:ext>
                </a:extLst>
              </a:tr>
              <a:tr h="54013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333399"/>
                          </a:solidFill>
                          <a:effectLst/>
                          <a:latin typeface="Aptos Narrow" panose="020B0004020202020204" pitchFamily="34" charset="0"/>
                        </a:rPr>
                        <a:t>Best Students attend this College</a:t>
                      </a: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iblet"/>
                      <a:lightRig rig="flood" dir="t"/>
                    </a:cell3D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12117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49471EE-2A25-C81F-856B-B8D31D9B3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453048"/>
              </p:ext>
            </p:extLst>
          </p:nvPr>
        </p:nvGraphicFramePr>
        <p:xfrm>
          <a:off x="360119" y="8661400"/>
          <a:ext cx="14092481" cy="736282"/>
        </p:xfrm>
        <a:graphic>
          <a:graphicData uri="http://schemas.openxmlformats.org/drawingml/2006/table">
            <a:tbl>
              <a:tblPr/>
              <a:tblGrid>
                <a:gridCol w="14092481">
                  <a:extLst>
                    <a:ext uri="{9D8B030D-6E8A-4147-A177-3AD203B41FA5}">
                      <a16:colId xmlns:a16="http://schemas.microsoft.com/office/drawing/2014/main" val="183645118"/>
                    </a:ext>
                  </a:extLst>
                </a:gridCol>
              </a:tblGrid>
              <a:tr h="7362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mpd="sng">
                      <a:solidFill>
                        <a:schemeClr val="accent2"/>
                      </a:solidFill>
                      <a:prstDash val="solid"/>
                    </a:lnL>
                    <a:lnR w="28575" cmpd="sng">
                      <a:solidFill>
                        <a:schemeClr val="accent2"/>
                      </a:solidFill>
                      <a:prstDash val="solid"/>
                    </a:lnR>
                    <a:lnT w="28575" cmpd="sng">
                      <a:solidFill>
                        <a:schemeClr val="accent2"/>
                      </a:solidFill>
                      <a:prstDash val="solid"/>
                    </a:lnT>
                    <a:lnB w="28575" cmpd="sng">
                      <a:solidFill>
                        <a:schemeClr val="accent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45480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BE3F844-1E40-EC9A-268D-986B6E127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773647"/>
              </p:ext>
            </p:extLst>
          </p:nvPr>
        </p:nvGraphicFramePr>
        <p:xfrm>
          <a:off x="10566400" y="1409700"/>
          <a:ext cx="3911600" cy="7988300"/>
        </p:xfrm>
        <a:graphic>
          <a:graphicData uri="http://schemas.openxmlformats.org/drawingml/2006/table">
            <a:tbl>
              <a:tblPr/>
              <a:tblGrid>
                <a:gridCol w="3911600">
                  <a:extLst>
                    <a:ext uri="{9D8B030D-6E8A-4147-A177-3AD203B41FA5}">
                      <a16:colId xmlns:a16="http://schemas.microsoft.com/office/drawing/2014/main" val="3708397760"/>
                    </a:ext>
                  </a:extLst>
                </a:gridCol>
              </a:tblGrid>
              <a:tr h="79883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C00000"/>
                      </a:solidFill>
                      <a:prstDash val="solid"/>
                    </a:lnL>
                    <a:lnR w="38100" cmpd="sng">
                      <a:solidFill>
                        <a:srgbClr val="C00000"/>
                      </a:solidFill>
                      <a:prstDash val="solid"/>
                    </a:lnR>
                    <a:lnT w="38100" cmpd="sng">
                      <a:solidFill>
                        <a:srgbClr val="C00000"/>
                      </a:solidFill>
                      <a:prstDash val="solid"/>
                    </a:lnT>
                    <a:lnB w="38100" cmpd="sng">
                      <a:solidFill>
                        <a:srgbClr val="C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27447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437" y="1427813"/>
            <a:ext cx="17393743" cy="8280192"/>
          </a:xfrm>
          <a:custGeom>
            <a:avLst/>
            <a:gdLst/>
            <a:ahLst/>
            <a:cxnLst/>
            <a:rect l="l" t="t" r="r" b="b"/>
            <a:pathLst>
              <a:path w="17393743" h="8280192">
                <a:moveTo>
                  <a:pt x="0" y="0"/>
                </a:moveTo>
                <a:lnTo>
                  <a:pt x="17393743" y="0"/>
                </a:lnTo>
                <a:lnTo>
                  <a:pt x="17393743" y="8280192"/>
                </a:lnTo>
                <a:lnTo>
                  <a:pt x="0" y="8280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9" t="-5272" r="-754" b="-220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5870055" y="2394679"/>
            <a:ext cx="2255083" cy="1699510"/>
            <a:chOff x="0" y="0"/>
            <a:chExt cx="593931" cy="447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3931" cy="447608"/>
            </a:xfrm>
            <a:custGeom>
              <a:avLst/>
              <a:gdLst/>
              <a:ahLst/>
              <a:cxnLst/>
              <a:rect l="l" t="t" r="r" b="b"/>
              <a:pathLst>
                <a:path w="593931" h="447608">
                  <a:moveTo>
                    <a:pt x="0" y="0"/>
                  </a:moveTo>
                  <a:lnTo>
                    <a:pt x="593931" y="0"/>
                  </a:lnTo>
                  <a:lnTo>
                    <a:pt x="593931" y="447608"/>
                  </a:lnTo>
                  <a:lnTo>
                    <a:pt x="0" y="447608"/>
                  </a:lnTo>
                  <a:close/>
                </a:path>
              </a:pathLst>
            </a:custGeom>
            <a:solidFill>
              <a:srgbClr val="5CE1E6">
                <a:alpha val="55686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93931" cy="485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 dirty="0">
                  <a:solidFill>
                    <a:srgbClr val="000000">
                      <a:alpha val="55686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High Importance, High Performance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611350" y="7332640"/>
            <a:ext cx="2255083" cy="1699510"/>
            <a:chOff x="0" y="0"/>
            <a:chExt cx="593931" cy="447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3931" cy="447608"/>
            </a:xfrm>
            <a:custGeom>
              <a:avLst/>
              <a:gdLst/>
              <a:ahLst/>
              <a:cxnLst/>
              <a:rect l="l" t="t" r="r" b="b"/>
              <a:pathLst>
                <a:path w="593931" h="447608">
                  <a:moveTo>
                    <a:pt x="0" y="0"/>
                  </a:moveTo>
                  <a:lnTo>
                    <a:pt x="593931" y="0"/>
                  </a:lnTo>
                  <a:lnTo>
                    <a:pt x="593931" y="447608"/>
                  </a:lnTo>
                  <a:lnTo>
                    <a:pt x="0" y="447608"/>
                  </a:lnTo>
                  <a:close/>
                </a:path>
              </a:pathLst>
            </a:custGeom>
            <a:solidFill>
              <a:srgbClr val="5CE1E6">
                <a:alpha val="55686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93931" cy="485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 dirty="0">
                  <a:solidFill>
                    <a:srgbClr val="000000">
                      <a:alpha val="55686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High Importance, Low Performance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44996" y="7187979"/>
            <a:ext cx="3341870" cy="1844171"/>
            <a:chOff x="0" y="-38100"/>
            <a:chExt cx="880163" cy="4857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0163" cy="447608"/>
            </a:xfrm>
            <a:custGeom>
              <a:avLst/>
              <a:gdLst/>
              <a:ahLst/>
              <a:cxnLst/>
              <a:rect l="l" t="t" r="r" b="b"/>
              <a:pathLst>
                <a:path w="880163" h="447608">
                  <a:moveTo>
                    <a:pt x="0" y="0"/>
                  </a:moveTo>
                  <a:lnTo>
                    <a:pt x="880163" y="0"/>
                  </a:lnTo>
                  <a:lnTo>
                    <a:pt x="880163" y="447608"/>
                  </a:lnTo>
                  <a:lnTo>
                    <a:pt x="0" y="447608"/>
                  </a:lnTo>
                  <a:close/>
                </a:path>
              </a:pathLst>
            </a:custGeom>
            <a:solidFill>
              <a:srgbClr val="5CE1E6">
                <a:alpha val="55686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80163" cy="485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 dirty="0">
                  <a:solidFill>
                    <a:srgbClr val="000000">
                      <a:alpha val="55686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Low Importance, 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 b="1" dirty="0">
                  <a:solidFill>
                    <a:srgbClr val="000000">
                      <a:alpha val="55686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Low Performance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 b="1" dirty="0">
                  <a:solidFill>
                    <a:srgbClr val="000000">
                      <a:alpha val="55686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(Room for Improvement; Not too concerned)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56757" y="2203346"/>
            <a:ext cx="2556878" cy="1563297"/>
            <a:chOff x="0" y="0"/>
            <a:chExt cx="673416" cy="4117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73416" cy="411733"/>
            </a:xfrm>
            <a:custGeom>
              <a:avLst/>
              <a:gdLst/>
              <a:ahLst/>
              <a:cxnLst/>
              <a:rect l="l" t="t" r="r" b="b"/>
              <a:pathLst>
                <a:path w="673416" h="411733">
                  <a:moveTo>
                    <a:pt x="0" y="0"/>
                  </a:moveTo>
                  <a:lnTo>
                    <a:pt x="673416" y="0"/>
                  </a:lnTo>
                  <a:lnTo>
                    <a:pt x="673416" y="411733"/>
                  </a:lnTo>
                  <a:lnTo>
                    <a:pt x="0" y="411733"/>
                  </a:lnTo>
                  <a:close/>
                </a:path>
              </a:pathLst>
            </a:custGeom>
            <a:solidFill>
              <a:srgbClr val="5CE1E6">
                <a:alpha val="55686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73416" cy="449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 dirty="0">
                  <a:solidFill>
                    <a:srgbClr val="000000">
                      <a:alpha val="55686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Low Importance, High Performance (Possibly Overkill)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5535431" y="1856568"/>
            <a:ext cx="1076222" cy="1076222"/>
          </a:xfrm>
          <a:custGeom>
            <a:avLst/>
            <a:gdLst/>
            <a:ahLst/>
            <a:cxnLst/>
            <a:rect l="l" t="t" r="r" b="b"/>
            <a:pathLst>
              <a:path w="1076222" h="1076222">
                <a:moveTo>
                  <a:pt x="0" y="0"/>
                </a:moveTo>
                <a:lnTo>
                  <a:pt x="1076222" y="0"/>
                </a:lnTo>
                <a:lnTo>
                  <a:pt x="1076222" y="1076222"/>
                </a:lnTo>
                <a:lnTo>
                  <a:pt x="0" y="10762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Freeform 16"/>
          <p:cNvSpPr/>
          <p:nvPr/>
        </p:nvSpPr>
        <p:spPr>
          <a:xfrm>
            <a:off x="12847538" y="7752199"/>
            <a:ext cx="1585461" cy="1234837"/>
          </a:xfrm>
          <a:custGeom>
            <a:avLst/>
            <a:gdLst/>
            <a:ahLst/>
            <a:cxnLst/>
            <a:rect l="l" t="t" r="r" b="b"/>
            <a:pathLst>
              <a:path w="1585461" h="1234837">
                <a:moveTo>
                  <a:pt x="0" y="0"/>
                </a:moveTo>
                <a:lnTo>
                  <a:pt x="1585461" y="0"/>
                </a:lnTo>
                <a:lnTo>
                  <a:pt x="1585461" y="1234837"/>
                </a:lnTo>
                <a:lnTo>
                  <a:pt x="0" y="12348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6000"/>
            </a:blip>
            <a:stretch>
              <a:fillRect l="-7820" t="-4083" r="-4478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7" name="Group 17"/>
          <p:cNvGrpSpPr/>
          <p:nvPr/>
        </p:nvGrpSpPr>
        <p:grpSpPr>
          <a:xfrm>
            <a:off x="7005638" y="8315325"/>
            <a:ext cx="111442" cy="108585"/>
            <a:chOff x="0" y="0"/>
            <a:chExt cx="148590" cy="144780"/>
          </a:xfrm>
        </p:grpSpPr>
        <p:sp>
          <p:nvSpPr>
            <p:cNvPr id="18" name="Freeform 18"/>
            <p:cNvSpPr/>
            <p:nvPr/>
          </p:nvSpPr>
          <p:spPr>
            <a:xfrm>
              <a:off x="46990" y="45720"/>
              <a:ext cx="50800" cy="52070"/>
            </a:xfrm>
            <a:custGeom>
              <a:avLst/>
              <a:gdLst/>
              <a:ahLst/>
              <a:cxnLst/>
              <a:rect l="l" t="t" r="r" b="b"/>
              <a:pathLst>
                <a:path w="50800" h="52070">
                  <a:moveTo>
                    <a:pt x="50800" y="17780"/>
                  </a:moveTo>
                  <a:cubicBezTo>
                    <a:pt x="29210" y="52070"/>
                    <a:pt x="889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4450" y="6350"/>
                    <a:pt x="44450" y="6350"/>
                  </a:cubicBezTo>
                </a:path>
              </a:pathLst>
            </a:custGeom>
            <a:solidFill>
              <a:srgbClr val="FFCE0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24229" y="1856568"/>
            <a:ext cx="7208395" cy="2711346"/>
            <a:chOff x="0" y="0"/>
            <a:chExt cx="1898507" cy="71409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98507" cy="714099"/>
            </a:xfrm>
            <a:custGeom>
              <a:avLst/>
              <a:gdLst/>
              <a:ahLst/>
              <a:cxnLst/>
              <a:rect l="l" t="t" r="r" b="b"/>
              <a:pathLst>
                <a:path w="1898507" h="714099">
                  <a:moveTo>
                    <a:pt x="0" y="0"/>
                  </a:moveTo>
                  <a:lnTo>
                    <a:pt x="1898507" y="0"/>
                  </a:lnTo>
                  <a:lnTo>
                    <a:pt x="1898507" y="714099"/>
                  </a:lnTo>
                  <a:lnTo>
                    <a:pt x="0" y="714099"/>
                  </a:lnTo>
                  <a:close/>
                </a:path>
              </a:pathLst>
            </a:custGeom>
            <a:solidFill>
              <a:srgbClr val="F66800">
                <a:alpha val="0"/>
              </a:srgbClr>
            </a:solidFill>
            <a:ln w="952500" cap="sq">
              <a:solidFill>
                <a:srgbClr val="000000">
                  <a:alpha val="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898507" cy="75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22" name="AutoShape 22"/>
          <p:cNvSpPr/>
          <p:nvPr/>
        </p:nvSpPr>
        <p:spPr>
          <a:xfrm>
            <a:off x="589805" y="4544101"/>
            <a:ext cx="16803434" cy="952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AutoShape 23"/>
          <p:cNvSpPr/>
          <p:nvPr/>
        </p:nvSpPr>
        <p:spPr>
          <a:xfrm flipV="1">
            <a:off x="10209941" y="1856568"/>
            <a:ext cx="14287" cy="729920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4" name="Freeform 24"/>
          <p:cNvSpPr/>
          <p:nvPr/>
        </p:nvSpPr>
        <p:spPr>
          <a:xfrm>
            <a:off x="15535431" y="0"/>
            <a:ext cx="2651783" cy="1287310"/>
          </a:xfrm>
          <a:custGeom>
            <a:avLst/>
            <a:gdLst/>
            <a:ahLst/>
            <a:cxnLst/>
            <a:rect l="l" t="t" r="r" b="b"/>
            <a:pathLst>
              <a:path w="2651783" h="1287310">
                <a:moveTo>
                  <a:pt x="0" y="0"/>
                </a:moveTo>
                <a:lnTo>
                  <a:pt x="2651783" y="0"/>
                </a:lnTo>
                <a:lnTo>
                  <a:pt x="2651783" y="1287310"/>
                </a:lnTo>
                <a:lnTo>
                  <a:pt x="0" y="12873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220" b="-722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5"/>
          <p:cNvSpPr txBox="1"/>
          <p:nvPr/>
        </p:nvSpPr>
        <p:spPr>
          <a:xfrm>
            <a:off x="656757" y="719976"/>
            <a:ext cx="17087850" cy="1023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</a:pPr>
            <a:endParaRPr dirty="0"/>
          </a:p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2828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Importance - Performance Analysis for Mercer University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8437" y="42599"/>
            <a:ext cx="8352394" cy="782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4"/>
              </a:lnSpc>
              <a:spcBef>
                <a:spcPct val="0"/>
              </a:spcBef>
            </a:pPr>
            <a:r>
              <a:rPr lang="en-US" sz="4081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Analysis : 4 Quadrants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437" y="1427813"/>
            <a:ext cx="17393743" cy="8280192"/>
          </a:xfrm>
          <a:custGeom>
            <a:avLst/>
            <a:gdLst/>
            <a:ahLst/>
            <a:cxnLst/>
            <a:rect l="l" t="t" r="r" b="b"/>
            <a:pathLst>
              <a:path w="17393743" h="8280192">
                <a:moveTo>
                  <a:pt x="0" y="0"/>
                </a:moveTo>
                <a:lnTo>
                  <a:pt x="17393743" y="0"/>
                </a:lnTo>
                <a:lnTo>
                  <a:pt x="17393743" y="8280192"/>
                </a:lnTo>
                <a:lnTo>
                  <a:pt x="0" y="8280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9" t="-5272" r="-754" b="-220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3859374" y="7677248"/>
            <a:ext cx="1679150" cy="1384738"/>
          </a:xfrm>
          <a:custGeom>
            <a:avLst/>
            <a:gdLst/>
            <a:ahLst/>
            <a:cxnLst/>
            <a:rect l="l" t="t" r="r" b="b"/>
            <a:pathLst>
              <a:path w="1679150" h="1384738">
                <a:moveTo>
                  <a:pt x="0" y="0"/>
                </a:moveTo>
                <a:lnTo>
                  <a:pt x="1679150" y="0"/>
                </a:lnTo>
                <a:lnTo>
                  <a:pt x="1679150" y="1384739"/>
                </a:lnTo>
                <a:lnTo>
                  <a:pt x="0" y="1384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-11609" r="-2630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7005638" y="8315325"/>
            <a:ext cx="111442" cy="108585"/>
            <a:chOff x="0" y="0"/>
            <a:chExt cx="148590" cy="144780"/>
          </a:xfrm>
        </p:grpSpPr>
        <p:sp>
          <p:nvSpPr>
            <p:cNvPr id="5" name="Freeform 5"/>
            <p:cNvSpPr/>
            <p:nvPr/>
          </p:nvSpPr>
          <p:spPr>
            <a:xfrm>
              <a:off x="46990" y="45720"/>
              <a:ext cx="50800" cy="52070"/>
            </a:xfrm>
            <a:custGeom>
              <a:avLst/>
              <a:gdLst/>
              <a:ahLst/>
              <a:cxnLst/>
              <a:rect l="l" t="t" r="r" b="b"/>
              <a:pathLst>
                <a:path w="50800" h="52070">
                  <a:moveTo>
                    <a:pt x="50800" y="17780"/>
                  </a:moveTo>
                  <a:cubicBezTo>
                    <a:pt x="29210" y="52070"/>
                    <a:pt x="889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4450" y="6350"/>
                    <a:pt x="44450" y="6350"/>
                  </a:cubicBezTo>
                </a:path>
              </a:pathLst>
            </a:custGeom>
            <a:solidFill>
              <a:srgbClr val="FFCE0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AutoShape 6"/>
          <p:cNvSpPr/>
          <p:nvPr/>
        </p:nvSpPr>
        <p:spPr>
          <a:xfrm>
            <a:off x="589805" y="4544101"/>
            <a:ext cx="16803434" cy="952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AutoShape 7"/>
          <p:cNvSpPr/>
          <p:nvPr/>
        </p:nvSpPr>
        <p:spPr>
          <a:xfrm flipV="1">
            <a:off x="10209941" y="1856568"/>
            <a:ext cx="14287" cy="729920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15870055" y="0"/>
            <a:ext cx="2317158" cy="1287310"/>
          </a:xfrm>
          <a:custGeom>
            <a:avLst/>
            <a:gdLst/>
            <a:ahLst/>
            <a:cxnLst/>
            <a:rect l="l" t="t" r="r" b="b"/>
            <a:pathLst>
              <a:path w="2317158" h="1287310">
                <a:moveTo>
                  <a:pt x="0" y="0"/>
                </a:moveTo>
                <a:lnTo>
                  <a:pt x="2317159" y="0"/>
                </a:lnTo>
                <a:lnTo>
                  <a:pt x="2317159" y="1287310"/>
                </a:lnTo>
                <a:lnTo>
                  <a:pt x="0" y="128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9" name="Group 9"/>
          <p:cNvGrpSpPr/>
          <p:nvPr/>
        </p:nvGrpSpPr>
        <p:grpSpPr>
          <a:xfrm>
            <a:off x="10673934" y="7194030"/>
            <a:ext cx="2917344" cy="1961742"/>
            <a:chOff x="0" y="0"/>
            <a:chExt cx="768354" cy="5166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68354" cy="516673"/>
            </a:xfrm>
            <a:custGeom>
              <a:avLst/>
              <a:gdLst/>
              <a:ahLst/>
              <a:cxnLst/>
              <a:rect l="l" t="t" r="r" b="b"/>
              <a:pathLst>
                <a:path w="768354" h="516673">
                  <a:moveTo>
                    <a:pt x="135342" y="0"/>
                  </a:moveTo>
                  <a:lnTo>
                    <a:pt x="633012" y="0"/>
                  </a:lnTo>
                  <a:cubicBezTo>
                    <a:pt x="707759" y="0"/>
                    <a:pt x="768354" y="60594"/>
                    <a:pt x="768354" y="135342"/>
                  </a:cubicBezTo>
                  <a:lnTo>
                    <a:pt x="768354" y="381331"/>
                  </a:lnTo>
                  <a:cubicBezTo>
                    <a:pt x="768354" y="456078"/>
                    <a:pt x="707759" y="516673"/>
                    <a:pt x="633012" y="516673"/>
                  </a:cubicBezTo>
                  <a:lnTo>
                    <a:pt x="135342" y="516673"/>
                  </a:lnTo>
                  <a:cubicBezTo>
                    <a:pt x="60594" y="516673"/>
                    <a:pt x="0" y="456078"/>
                    <a:pt x="0" y="381331"/>
                  </a:cubicBezTo>
                  <a:lnTo>
                    <a:pt x="0" y="135342"/>
                  </a:lnTo>
                  <a:cubicBezTo>
                    <a:pt x="0" y="60594"/>
                    <a:pt x="60594" y="0"/>
                    <a:pt x="135342" y="0"/>
                  </a:cubicBezTo>
                  <a:close/>
                </a:path>
              </a:pathLst>
            </a:custGeom>
            <a:solidFill>
              <a:srgbClr val="FF3131">
                <a:alpha val="69804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68354" cy="554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000000">
                      <a:alpha val="69804"/>
                    </a:srgbClr>
                  </a:solidFill>
                  <a:latin typeface="Aileron"/>
                  <a:ea typeface="Aileron"/>
                  <a:cs typeface="Aileron"/>
                  <a:sym typeface="Aileron"/>
                </a:rPr>
                <a:t>Below 45-Degree Line “Need to be fixed”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8437" y="687235"/>
            <a:ext cx="17506169" cy="103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endParaRPr dirty="0"/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Importance - Performance Analysis for Mercer University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0300210" y="4559317"/>
            <a:ext cx="1047250" cy="2634713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4" name="Group 14"/>
          <p:cNvGrpSpPr/>
          <p:nvPr/>
        </p:nvGrpSpPr>
        <p:grpSpPr>
          <a:xfrm>
            <a:off x="5612566" y="1882682"/>
            <a:ext cx="2804918" cy="1755627"/>
            <a:chOff x="0" y="0"/>
            <a:chExt cx="738744" cy="4623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38744" cy="462387"/>
            </a:xfrm>
            <a:custGeom>
              <a:avLst/>
              <a:gdLst/>
              <a:ahLst/>
              <a:cxnLst/>
              <a:rect l="l" t="t" r="r" b="b"/>
              <a:pathLst>
                <a:path w="738744" h="462387">
                  <a:moveTo>
                    <a:pt x="140766" y="0"/>
                  </a:moveTo>
                  <a:lnTo>
                    <a:pt x="597977" y="0"/>
                  </a:lnTo>
                  <a:cubicBezTo>
                    <a:pt x="675721" y="0"/>
                    <a:pt x="738744" y="63023"/>
                    <a:pt x="738744" y="140766"/>
                  </a:cubicBezTo>
                  <a:lnTo>
                    <a:pt x="738744" y="321621"/>
                  </a:lnTo>
                  <a:cubicBezTo>
                    <a:pt x="738744" y="399364"/>
                    <a:pt x="675721" y="462387"/>
                    <a:pt x="597977" y="462387"/>
                  </a:cubicBezTo>
                  <a:lnTo>
                    <a:pt x="140766" y="462387"/>
                  </a:lnTo>
                  <a:cubicBezTo>
                    <a:pt x="63023" y="462387"/>
                    <a:pt x="0" y="399364"/>
                    <a:pt x="0" y="321621"/>
                  </a:cubicBezTo>
                  <a:lnTo>
                    <a:pt x="0" y="140766"/>
                  </a:lnTo>
                  <a:cubicBezTo>
                    <a:pt x="0" y="63023"/>
                    <a:pt x="63023" y="0"/>
                    <a:pt x="140766" y="0"/>
                  </a:cubicBezTo>
                  <a:close/>
                </a:path>
              </a:pathLst>
            </a:custGeom>
            <a:solidFill>
              <a:srgbClr val="00BF63">
                <a:alpha val="69804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38744" cy="500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000000">
                      <a:alpha val="69804"/>
                    </a:srgbClr>
                  </a:solidFill>
                  <a:latin typeface="Aileron"/>
                  <a:ea typeface="Aileron"/>
                  <a:cs typeface="Aileron"/>
                  <a:sym typeface="Aileron"/>
                </a:rPr>
                <a:t>Above 45-Degree Line “Don’t need fixing”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 flipH="1" flipV="1">
            <a:off x="8417483" y="2760496"/>
            <a:ext cx="1148077" cy="2049345"/>
          </a:xfrm>
          <a:prstGeom prst="line">
            <a:avLst/>
          </a:prstGeom>
          <a:ln w="38100" cap="flat">
            <a:solidFill>
              <a:srgbClr val="00BF63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8" name="TextBox 18"/>
          <p:cNvSpPr txBox="1"/>
          <p:nvPr/>
        </p:nvSpPr>
        <p:spPr>
          <a:xfrm>
            <a:off x="238437" y="42599"/>
            <a:ext cx="8352394" cy="782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4"/>
              </a:lnSpc>
              <a:spcBef>
                <a:spcPct val="0"/>
              </a:spcBef>
            </a:pPr>
            <a:r>
              <a:rPr lang="en-US" sz="4081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Analysis : 45-Degree 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99187" y="4826118"/>
            <a:ext cx="3086100" cy="4027522"/>
            <a:chOff x="0" y="0"/>
            <a:chExt cx="812800" cy="106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060746"/>
            </a:xfrm>
            <a:custGeom>
              <a:avLst/>
              <a:gdLst/>
              <a:ahLst/>
              <a:cxnLst/>
              <a:rect l="l" t="t" r="r" b="b"/>
              <a:pathLst>
                <a:path w="812800" h="1060746">
                  <a:moveTo>
                    <a:pt x="0" y="0"/>
                  </a:moveTo>
                  <a:lnTo>
                    <a:pt x="812800" y="0"/>
                  </a:lnTo>
                  <a:lnTo>
                    <a:pt x="812800" y="1060746"/>
                  </a:lnTo>
                  <a:lnTo>
                    <a:pt x="0" y="1060746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72000"/>
                  </a:srgbClr>
                </a:gs>
                <a:gs pos="100000">
                  <a:srgbClr val="004AAD">
                    <a:alpha val="7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1098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973004" y="3346760"/>
            <a:ext cx="2728855" cy="272884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971" r="-25971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" name="AutoShape 7"/>
          <p:cNvSpPr/>
          <p:nvPr/>
        </p:nvSpPr>
        <p:spPr>
          <a:xfrm rot="-10800000">
            <a:off x="9017277" y="7115262"/>
            <a:ext cx="59525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2387431" y="4826118"/>
            <a:ext cx="3086100" cy="4027522"/>
            <a:chOff x="0" y="0"/>
            <a:chExt cx="812800" cy="1060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060746"/>
            </a:xfrm>
            <a:custGeom>
              <a:avLst/>
              <a:gdLst/>
              <a:ahLst/>
              <a:cxnLst/>
              <a:rect l="l" t="t" r="r" b="b"/>
              <a:pathLst>
                <a:path w="812800" h="1060746">
                  <a:moveTo>
                    <a:pt x="0" y="0"/>
                  </a:moveTo>
                  <a:lnTo>
                    <a:pt x="812800" y="0"/>
                  </a:lnTo>
                  <a:lnTo>
                    <a:pt x="812800" y="1060746"/>
                  </a:lnTo>
                  <a:lnTo>
                    <a:pt x="0" y="1060746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72000"/>
                  </a:srgbClr>
                </a:gs>
                <a:gs pos="100000">
                  <a:srgbClr val="004AAD">
                    <a:alpha val="7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1098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2566053" y="3353395"/>
            <a:ext cx="2728855" cy="2728844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1602" r="-31602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3" name="AutoShape 13"/>
          <p:cNvSpPr/>
          <p:nvPr/>
        </p:nvSpPr>
        <p:spPr>
          <a:xfrm flipH="1">
            <a:off x="3632855" y="6854166"/>
            <a:ext cx="59525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4" name="Group 14"/>
          <p:cNvGrpSpPr/>
          <p:nvPr/>
        </p:nvGrpSpPr>
        <p:grpSpPr>
          <a:xfrm>
            <a:off x="13124255" y="4826118"/>
            <a:ext cx="3086100" cy="4027522"/>
            <a:chOff x="0" y="0"/>
            <a:chExt cx="812800" cy="10607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060746"/>
            </a:xfrm>
            <a:custGeom>
              <a:avLst/>
              <a:gdLst/>
              <a:ahLst/>
              <a:cxnLst/>
              <a:rect l="l" t="t" r="r" b="b"/>
              <a:pathLst>
                <a:path w="812800" h="1060746">
                  <a:moveTo>
                    <a:pt x="0" y="0"/>
                  </a:moveTo>
                  <a:lnTo>
                    <a:pt x="812800" y="0"/>
                  </a:lnTo>
                  <a:lnTo>
                    <a:pt x="812800" y="1060746"/>
                  </a:lnTo>
                  <a:lnTo>
                    <a:pt x="0" y="1060746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72000"/>
                  </a:srgbClr>
                </a:gs>
                <a:gs pos="100000">
                  <a:srgbClr val="004AAD">
                    <a:alpha val="7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1098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3302877" y="3353395"/>
            <a:ext cx="2728855" cy="2728844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9" name="AutoShape 19"/>
          <p:cNvSpPr/>
          <p:nvPr/>
        </p:nvSpPr>
        <p:spPr>
          <a:xfrm flipH="1">
            <a:off x="14369679" y="7109014"/>
            <a:ext cx="59525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0" name="AutoShape 20"/>
          <p:cNvSpPr/>
          <p:nvPr/>
        </p:nvSpPr>
        <p:spPr>
          <a:xfrm flipH="1" flipV="1">
            <a:off x="1028700" y="1886675"/>
            <a:ext cx="981324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1" name="Freeform 21"/>
          <p:cNvSpPr/>
          <p:nvPr/>
        </p:nvSpPr>
        <p:spPr>
          <a:xfrm>
            <a:off x="15761568" y="0"/>
            <a:ext cx="2526432" cy="1391245"/>
          </a:xfrm>
          <a:custGeom>
            <a:avLst/>
            <a:gdLst/>
            <a:ahLst/>
            <a:cxnLst/>
            <a:rect l="l" t="t" r="r" b="b"/>
            <a:pathLst>
              <a:path w="2526432" h="1391245">
                <a:moveTo>
                  <a:pt x="0" y="0"/>
                </a:moveTo>
                <a:lnTo>
                  <a:pt x="2526432" y="0"/>
                </a:lnTo>
                <a:lnTo>
                  <a:pt x="2526432" y="1391245"/>
                </a:lnTo>
                <a:lnTo>
                  <a:pt x="0" y="1391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02" t="-4320" r="-170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TextBox 22"/>
          <p:cNvSpPr txBox="1"/>
          <p:nvPr/>
        </p:nvSpPr>
        <p:spPr>
          <a:xfrm>
            <a:off x="1028700" y="1019175"/>
            <a:ext cx="13340979" cy="55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Resources doing Great!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31343" y="7294752"/>
            <a:ext cx="2705871" cy="1355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64 % leading amongst top 10 universities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32921" y="6171353"/>
            <a:ext cx="3009022" cy="118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9"/>
              </a:lnSpc>
              <a:spcBef>
                <a:spcPct val="0"/>
              </a:spcBef>
            </a:pPr>
            <a:r>
              <a:rPr lang="en-US" sz="2185" b="1" spc="10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HIGH GRADUATION RATE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66053" y="7028052"/>
            <a:ext cx="2666339" cy="872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36"/>
              </a:lnSpc>
              <a:spcBef>
                <a:spcPct val="0"/>
              </a:spcBef>
            </a:pPr>
            <a:r>
              <a:rPr lang="en-US" sz="2383" dirty="0">
                <a:solidFill>
                  <a:srgbClr val="0A11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Atlanta, Macon, Suwanee, Columbus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608543" y="6272739"/>
            <a:ext cx="2643876" cy="495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b="1" spc="130" dirty="0">
                <a:solidFill>
                  <a:srgbClr val="0A111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LOCATION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377071" y="7075677"/>
            <a:ext cx="2654661" cy="179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Positive attitude towards child studying in Mercer University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42695" y="6081282"/>
            <a:ext cx="2849218" cy="953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b="1" spc="13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PARENTS AGREEING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91402" y="82848"/>
            <a:ext cx="482506" cy="10287000"/>
            <a:chOff x="0" y="0"/>
            <a:chExt cx="704858" cy="15027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4858" cy="15027520"/>
            </a:xfrm>
            <a:custGeom>
              <a:avLst/>
              <a:gdLst/>
              <a:ahLst/>
              <a:cxnLst/>
              <a:rect l="l" t="t" r="r" b="b"/>
              <a:pathLst>
                <a:path w="704858" h="15027520">
                  <a:moveTo>
                    <a:pt x="0" y="0"/>
                  </a:moveTo>
                  <a:lnTo>
                    <a:pt x="704858" y="0"/>
                  </a:lnTo>
                  <a:lnTo>
                    <a:pt x="704858" y="15027520"/>
                  </a:lnTo>
                  <a:lnTo>
                    <a:pt x="0" y="15027520"/>
                  </a:lnTo>
                  <a:close/>
                </a:path>
              </a:pathLst>
            </a:custGeom>
            <a:solidFill>
              <a:srgbClr val="FFCE0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04858" cy="15065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182" y="458657"/>
            <a:ext cx="9578132" cy="8799643"/>
            <a:chOff x="0" y="0"/>
            <a:chExt cx="12770843" cy="1173285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644" r="2644"/>
            <a:stretch>
              <a:fillRect/>
            </a:stretch>
          </p:blipFill>
          <p:spPr>
            <a:xfrm>
              <a:off x="0" y="0"/>
              <a:ext cx="12770843" cy="1173285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498889" y="4137127"/>
            <a:ext cx="798256" cy="7982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461944" y="7543795"/>
            <a:ext cx="798256" cy="7982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3" name="AutoShape 13"/>
          <p:cNvSpPr/>
          <p:nvPr/>
        </p:nvSpPr>
        <p:spPr>
          <a:xfrm>
            <a:off x="10655952" y="3777835"/>
            <a:ext cx="311940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>
            <a:off x="15970842" y="0"/>
            <a:ext cx="2317158" cy="1287310"/>
          </a:xfrm>
          <a:custGeom>
            <a:avLst/>
            <a:gdLst/>
            <a:ahLst/>
            <a:cxnLst/>
            <a:rect l="l" t="t" r="r" b="b"/>
            <a:pathLst>
              <a:path w="2317158" h="1287310">
                <a:moveTo>
                  <a:pt x="0" y="0"/>
                </a:moveTo>
                <a:lnTo>
                  <a:pt x="2317158" y="0"/>
                </a:lnTo>
                <a:lnTo>
                  <a:pt x="2317158" y="1287310"/>
                </a:lnTo>
                <a:lnTo>
                  <a:pt x="0" y="1287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10655952" y="1976970"/>
            <a:ext cx="9487473" cy="179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64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Need Improvement/ Recommendation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59069" y="4229388"/>
            <a:ext cx="5539797" cy="51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3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COST OF ATTENDANCE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22125" y="7737637"/>
            <a:ext cx="4083721" cy="5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3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RIGHT SIZE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28051" y="5504528"/>
            <a:ext cx="675593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endParaRPr dirty="0"/>
          </a:p>
        </p:txBody>
      </p:sp>
      <p:sp>
        <p:nvSpPr>
          <p:cNvPr id="19" name="TextBox 19"/>
          <p:cNvSpPr txBox="1"/>
          <p:nvPr/>
        </p:nvSpPr>
        <p:spPr>
          <a:xfrm>
            <a:off x="11394220" y="8432324"/>
            <a:ext cx="6780200" cy="188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Upgrading existing infrastructure</a:t>
            </a:r>
          </a:p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Thorough Analysis on Student Enrollment and capacity</a:t>
            </a:r>
          </a:p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Advancement in technology and room for hand on experience with equal opportunities for students.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72778" y="4375762"/>
            <a:ext cx="650477" cy="36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8"/>
              </a:lnSpc>
            </a:pPr>
            <a:r>
              <a:rPr lang="en-US" sz="2748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35833" y="7782431"/>
            <a:ext cx="650477" cy="36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8"/>
              </a:lnSpc>
            </a:pPr>
            <a:r>
              <a:rPr lang="en-US" sz="2748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28051" y="4772754"/>
            <a:ext cx="6755932" cy="276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the number of merit-based scholarships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and potentially expand need-based financial aid program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Corporate Partnerships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Cost-Effective Education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Promote cost reduction strategies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Survey from existing students/Alumni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35707" y="3488513"/>
            <a:ext cx="3210831" cy="5014111"/>
          </a:xfrm>
          <a:custGeom>
            <a:avLst/>
            <a:gdLst/>
            <a:ahLst/>
            <a:cxnLst/>
            <a:rect l="l" t="t" r="r" b="b"/>
            <a:pathLst>
              <a:path w="3210831" h="5014111">
                <a:moveTo>
                  <a:pt x="0" y="0"/>
                </a:moveTo>
                <a:lnTo>
                  <a:pt x="3210831" y="0"/>
                </a:lnTo>
                <a:lnTo>
                  <a:pt x="3210831" y="5014111"/>
                </a:lnTo>
                <a:lnTo>
                  <a:pt x="0" y="5014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88" t="-1498" b="-17662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4540567" y="3393531"/>
            <a:ext cx="3276895" cy="4683708"/>
          </a:xfrm>
          <a:custGeom>
            <a:avLst/>
            <a:gdLst/>
            <a:ahLst/>
            <a:cxnLst/>
            <a:rect l="l" t="t" r="r" b="b"/>
            <a:pathLst>
              <a:path w="3276895" h="4683708">
                <a:moveTo>
                  <a:pt x="0" y="0"/>
                </a:moveTo>
                <a:lnTo>
                  <a:pt x="3276895" y="0"/>
                </a:lnTo>
                <a:lnTo>
                  <a:pt x="3276895" y="4683709"/>
                </a:lnTo>
                <a:lnTo>
                  <a:pt x="0" y="4683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83" b="-2335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7027481" y="3528692"/>
            <a:ext cx="3388259" cy="5290996"/>
          </a:xfrm>
          <a:custGeom>
            <a:avLst/>
            <a:gdLst/>
            <a:ahLst/>
            <a:cxnLst/>
            <a:rect l="l" t="t" r="r" b="b"/>
            <a:pathLst>
              <a:path w="3388259" h="5290996">
                <a:moveTo>
                  <a:pt x="0" y="0"/>
                </a:moveTo>
                <a:lnTo>
                  <a:pt x="3388259" y="0"/>
                </a:lnTo>
                <a:lnTo>
                  <a:pt x="3388259" y="5290996"/>
                </a:lnTo>
                <a:lnTo>
                  <a:pt x="0" y="5290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6" t="-1659" r="-6779" b="-1694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3456538" y="3479165"/>
            <a:ext cx="2950975" cy="4683708"/>
          </a:xfrm>
          <a:custGeom>
            <a:avLst/>
            <a:gdLst/>
            <a:ahLst/>
            <a:cxnLst/>
            <a:rect l="l" t="t" r="r" b="b"/>
            <a:pathLst>
              <a:path w="2950975" h="4683708">
                <a:moveTo>
                  <a:pt x="0" y="0"/>
                </a:moveTo>
                <a:lnTo>
                  <a:pt x="2950975" y="0"/>
                </a:lnTo>
                <a:lnTo>
                  <a:pt x="2950975" y="4683708"/>
                </a:lnTo>
                <a:lnTo>
                  <a:pt x="0" y="4683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36" t="-3271" r="-555" b="-1021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218411" y="3528692"/>
            <a:ext cx="2953671" cy="5191942"/>
          </a:xfrm>
          <a:custGeom>
            <a:avLst/>
            <a:gdLst/>
            <a:ahLst/>
            <a:cxnLst/>
            <a:rect l="l" t="t" r="r" b="b"/>
            <a:pathLst>
              <a:path w="2953671" h="5191942">
                <a:moveTo>
                  <a:pt x="0" y="0"/>
                </a:moveTo>
                <a:lnTo>
                  <a:pt x="2953672" y="0"/>
                </a:lnTo>
                <a:lnTo>
                  <a:pt x="2953672" y="5191942"/>
                </a:lnTo>
                <a:lnTo>
                  <a:pt x="0" y="51919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33" t="-4687" r="-12272" b="-1401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7" name="Group 7"/>
          <p:cNvGrpSpPr/>
          <p:nvPr/>
        </p:nvGrpSpPr>
        <p:grpSpPr>
          <a:xfrm>
            <a:off x="7214962" y="6825644"/>
            <a:ext cx="2576474" cy="1071863"/>
            <a:chOff x="0" y="0"/>
            <a:chExt cx="678577" cy="2823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8577" cy="282301"/>
            </a:xfrm>
            <a:custGeom>
              <a:avLst/>
              <a:gdLst/>
              <a:ahLst/>
              <a:cxnLst/>
              <a:rect l="l" t="t" r="r" b="b"/>
              <a:pathLst>
                <a:path w="678577" h="282301">
                  <a:moveTo>
                    <a:pt x="0" y="0"/>
                  </a:moveTo>
                  <a:lnTo>
                    <a:pt x="678577" y="0"/>
                  </a:lnTo>
                  <a:lnTo>
                    <a:pt x="678577" y="282301"/>
                  </a:lnTo>
                  <a:lnTo>
                    <a:pt x="0" y="282301"/>
                  </a:lnTo>
                  <a:close/>
                </a:path>
              </a:pathLst>
            </a:custGeom>
            <a:solidFill>
              <a:srgbClr val="FF3131">
                <a:alpha val="25882"/>
              </a:srgbClr>
            </a:solidFill>
            <a:ln w="314325" cap="sq">
              <a:solidFill>
                <a:srgbClr val="FF3131">
                  <a:alpha val="2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78577" cy="320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3675514" y="382220"/>
            <a:ext cx="10515023" cy="1892898"/>
          </a:xfrm>
          <a:custGeom>
            <a:avLst/>
            <a:gdLst/>
            <a:ahLst/>
            <a:cxnLst/>
            <a:rect l="l" t="t" r="r" b="b"/>
            <a:pathLst>
              <a:path w="10515023" h="1892898">
                <a:moveTo>
                  <a:pt x="0" y="0"/>
                </a:moveTo>
                <a:lnTo>
                  <a:pt x="10515023" y="0"/>
                </a:lnTo>
                <a:lnTo>
                  <a:pt x="10515023" y="1892897"/>
                </a:lnTo>
                <a:lnTo>
                  <a:pt x="0" y="18928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8396" r="-2601" b="-11609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681</Words>
  <Application>Microsoft Office PowerPoint</Application>
  <PresentationFormat>Custom</PresentationFormat>
  <Paragraphs>182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Aileron</vt:lpstr>
      <vt:lpstr>Arial</vt:lpstr>
      <vt:lpstr>Archivo Black</vt:lpstr>
      <vt:lpstr>Blacker Sans Text Bold</vt:lpstr>
      <vt:lpstr>Times New Roman Bold</vt:lpstr>
      <vt:lpstr>Lora Bold</vt:lpstr>
      <vt:lpstr>Times New Roman</vt:lpstr>
      <vt:lpstr>Canva Sans</vt:lpstr>
      <vt:lpstr>Canva Sans Bold</vt:lpstr>
      <vt:lpstr>Aptos Narrow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and Professional Company Profile Presentation</dc:title>
  <dc:creator>Viraj Raut</dc:creator>
  <cp:lastModifiedBy>Yasika Mahesh Sawant</cp:lastModifiedBy>
  <cp:revision>10</cp:revision>
  <dcterms:created xsi:type="dcterms:W3CDTF">2006-08-16T00:00:00Z</dcterms:created>
  <dcterms:modified xsi:type="dcterms:W3CDTF">2024-09-16T21:40:43Z</dcterms:modified>
  <dc:identifier>DAGQgoUiGbs</dc:identifier>
</cp:coreProperties>
</file>